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28" r:id="rId2"/>
    <p:sldId id="260" r:id="rId3"/>
    <p:sldId id="264" r:id="rId4"/>
    <p:sldId id="333" r:id="rId5"/>
    <p:sldId id="265" r:id="rId6"/>
    <p:sldId id="329" r:id="rId7"/>
    <p:sldId id="331" r:id="rId8"/>
    <p:sldId id="334" r:id="rId9"/>
    <p:sldId id="281" r:id="rId10"/>
    <p:sldId id="273" r:id="rId11"/>
    <p:sldId id="332" r:id="rId12"/>
    <p:sldId id="286" r:id="rId13"/>
    <p:sldId id="289" r:id="rId14"/>
    <p:sldId id="290" r:id="rId15"/>
    <p:sldId id="335" r:id="rId16"/>
    <p:sldId id="299" r:id="rId17"/>
    <p:sldId id="296" r:id="rId18"/>
    <p:sldId id="297" r:id="rId19"/>
    <p:sldId id="33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346E"/>
    <a:srgbClr val="1251AE"/>
    <a:srgbClr val="CC00CC"/>
    <a:srgbClr val="0B326B"/>
    <a:srgbClr val="008E40"/>
    <a:srgbClr val="008A3E"/>
    <a:srgbClr val="13632C"/>
    <a:srgbClr val="0E3E84"/>
    <a:srgbClr val="007434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39" autoAdjust="0"/>
    <p:restoredTop sz="94660"/>
  </p:normalViewPr>
  <p:slideViewPr>
    <p:cSldViewPr>
      <p:cViewPr>
        <p:scale>
          <a:sx n="94" d="100"/>
          <a:sy n="94" d="100"/>
        </p:scale>
        <p:origin x="-102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192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82500-F200-4E4D-AC38-83B27ACE9849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662C9-4268-44A2-AB1B-7833212684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522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2133-E115-4BC7-9924-E4CFD5F226DE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461C-C38D-4DC7-8AC3-B5AED62017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343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2133-E115-4BC7-9924-E4CFD5F226DE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461C-C38D-4DC7-8AC3-B5AED62017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343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2133-E115-4BC7-9924-E4CFD5F226DE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461C-C38D-4DC7-8AC3-B5AED62017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343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2133-E115-4BC7-9924-E4CFD5F226DE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461C-C38D-4DC7-8AC3-B5AED62017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343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2133-E115-4BC7-9924-E4CFD5F226DE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461C-C38D-4DC7-8AC3-B5AED62017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343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2133-E115-4BC7-9924-E4CFD5F226DE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461C-C38D-4DC7-8AC3-B5AED62017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343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2133-E115-4BC7-9924-E4CFD5F226DE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461C-C38D-4DC7-8AC3-B5AED62017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343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2133-E115-4BC7-9924-E4CFD5F226DE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461C-C38D-4DC7-8AC3-B5AED62017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343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2133-E115-4BC7-9924-E4CFD5F226DE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461C-C38D-4DC7-8AC3-B5AED62017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343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2133-E115-4BC7-9924-E4CFD5F226DE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B461C-C38D-4DC7-8AC3-B5AED62017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343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2133-E115-4BC7-9924-E4CFD5F226DE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F3B461C-C38D-4DC7-8AC3-B5AED62017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10343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chemeClr val="accent1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5CE2133-E115-4BC7-9924-E4CFD5F226DE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F3B461C-C38D-4DC7-8AC3-B5AED620170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10343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40.radikal.ru/i089/1103/12/caaa9e66b08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302" y="332656"/>
            <a:ext cx="8640960" cy="6220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364088" y="4869160"/>
            <a:ext cx="3168352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Подготовила: воспитатель</a:t>
            </a:r>
          </a:p>
          <a:p>
            <a:pPr lvl="0" algn="r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Ермола Людмила Алексеевна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Documents and Settings\User\Мои документы\Мои рисунки\7416238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9" y="5692110"/>
            <a:ext cx="810766" cy="637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307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37444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Там где снег уже сошел, появляются первые весенние цветы.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В лесу это подснежники.</a:t>
            </a:r>
            <a:endParaRPr lang="ru-RU" sz="2400" b="1" dirty="0">
              <a:solidFill>
                <a:srgbClr val="0C346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Роскошны голубые перелески!!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499992" y="1916832"/>
            <a:ext cx="40324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На лугах, возле рек это- цветы мать и мачехи. Мать и мачеха необычное растение, сначала цветет, потом отращивает листья.</a:t>
            </a:r>
            <a:endParaRPr lang="ru-RU" sz="2400" dirty="0"/>
          </a:p>
        </p:txBody>
      </p:sp>
      <p:pic>
        <p:nvPicPr>
          <p:cNvPr id="9" name="Picture 7" descr="мать и мачех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789040"/>
            <a:ext cx="3168352" cy="261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http://free-press.ru/images/stories/statyi/narodnue-primetui/wesn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844824"/>
            <a:ext cx="345638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med" advClick="0" advTm="106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B326B"/>
                </a:solidFill>
                <a:latin typeface="Times New Roman" pitchFamily="18" charset="0"/>
                <a:cs typeface="Times New Roman" pitchFamily="18" charset="0"/>
              </a:rPr>
              <a:t>Про апрель говорят: «Апрель водою славен, почками красен». Оживает лес. У вербы распушились почки, и хотя листьев еще нет, но все деревце словно окутано нежным желто-зеленым облаком. </a:t>
            </a:r>
            <a:endParaRPr lang="ru-RU" sz="2000" dirty="0"/>
          </a:p>
        </p:txBody>
      </p:sp>
      <p:pic>
        <p:nvPicPr>
          <p:cNvPr id="3" name="Picture 2" descr="http://files.web2edu.ru/1a6cef33-2eee-4633-8a10-67c0ff684eec/bf67bbf4-afde-4f9e-8681-6ad69377480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72816"/>
            <a:ext cx="4824536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219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32656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В апреле многие перелетные птицы возвращаются из теплых стран: скворцы, жаворонки, журавли. Хлопочут на гнездах, песни распевают.</a:t>
            </a:r>
            <a:endParaRPr lang="ru-RU" sz="2400" b="1" dirty="0">
              <a:solidFill>
                <a:srgbClr val="0C346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Documents and Settings\User\Мои документы\Мои рисунки\жав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772816"/>
            <a:ext cx="2456099" cy="1957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275856" y="3789040"/>
            <a:ext cx="1789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 smtClean="0">
                <a:ln/>
                <a:solidFill>
                  <a:srgbClr val="0B326B"/>
                </a:solidFill>
                <a:latin typeface="Times New Roman" pitchFamily="18" charset="0"/>
                <a:cs typeface="Times New Roman" pitchFamily="18" charset="0"/>
              </a:rPr>
              <a:t>Жаворонок</a:t>
            </a:r>
            <a:endParaRPr lang="ru-RU" sz="2400" b="1" dirty="0">
              <a:ln/>
              <a:solidFill>
                <a:srgbClr val="0B326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 descr="http://birds-altay.ru/wp-content/uploads/2010/06/10-350x3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780928"/>
            <a:ext cx="2808312" cy="2832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67544" y="5877272"/>
            <a:ext cx="13896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0B326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Скворец</a:t>
            </a:r>
            <a:endParaRPr lang="ru-RU" sz="2400" b="1" cap="none" spc="0" dirty="0">
              <a:ln w="1905"/>
              <a:solidFill>
                <a:srgbClr val="0B326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7" name="Picture 7" descr="Журавли в гнезд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429000"/>
            <a:ext cx="3460510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6084168" y="6165304"/>
            <a:ext cx="144437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0B326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Журавль</a:t>
            </a:r>
            <a:endParaRPr lang="ru-RU" sz="2400" b="1" cap="none" spc="0" dirty="0">
              <a:ln w="1905"/>
              <a:solidFill>
                <a:srgbClr val="0B326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12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B326B"/>
                </a:solidFill>
                <a:latin typeface="Times New Roman" pitchFamily="18" charset="0"/>
                <a:cs typeface="Times New Roman" pitchFamily="18" charset="0"/>
              </a:rPr>
              <a:t>Вылезает из берлоги медведь. Он бывает очень худой, голодный, потому что всю зиму ничего не ел. У медведицы зимой рождаются медвежата. Медведица учит малышей отыскивать пищу.</a:t>
            </a:r>
            <a:endParaRPr lang="ru-RU" sz="2400" b="1" dirty="0">
              <a:solidFill>
                <a:srgbClr val="0B326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feodosia.net/media/cache/cb/53/cb53f48e6300515609d9a689a593af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348880"/>
            <a:ext cx="4752528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976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B326B"/>
                </a:solidFill>
                <a:latin typeface="Times New Roman" pitchFamily="18" charset="0"/>
                <a:cs typeface="Times New Roman" pitchFamily="18" charset="0"/>
              </a:rPr>
              <a:t>Ежи тоже сильно худеют, им нужно съесть много насекомых, чтобы набрать сил. Весной у ежихи рождаются 5-7 ежат. Ежиха кормит ежат молоком.</a:t>
            </a:r>
            <a:endParaRPr lang="ru-RU" sz="2400" b="1" dirty="0">
              <a:solidFill>
                <a:srgbClr val="0B326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365104"/>
            <a:ext cx="52920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B326B"/>
                </a:solidFill>
                <a:latin typeface="Times New Roman" pitchFamily="18" charset="0"/>
                <a:cs typeface="Times New Roman" pitchFamily="18" charset="0"/>
              </a:rPr>
              <a:t>Ёжики колючие бегают вокруг:</a:t>
            </a:r>
            <a:br>
              <a:rPr lang="ru-RU" sz="2400" b="1" dirty="0" smtClean="0">
                <a:solidFill>
                  <a:srgbClr val="0B326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B326B"/>
                </a:solidFill>
                <a:latin typeface="Times New Roman" pitchFamily="18" charset="0"/>
                <a:cs typeface="Times New Roman" pitchFamily="18" charset="0"/>
              </a:rPr>
              <a:t>Брюшки им щекочет травянистый луг.</a:t>
            </a:r>
            <a:br>
              <a:rPr lang="ru-RU" sz="2400" b="1" dirty="0" smtClean="0">
                <a:solidFill>
                  <a:srgbClr val="0B326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B326B"/>
                </a:solidFill>
                <a:latin typeface="Times New Roman" pitchFamily="18" charset="0"/>
                <a:cs typeface="Times New Roman" pitchFamily="18" charset="0"/>
              </a:rPr>
              <a:t>И смеются ёжики от щекотки той,</a:t>
            </a:r>
            <a:br>
              <a:rPr lang="ru-RU" sz="2400" b="1" dirty="0" smtClean="0">
                <a:solidFill>
                  <a:srgbClr val="0B326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B326B"/>
                </a:solidFill>
                <a:latin typeface="Times New Roman" pitchFamily="18" charset="0"/>
                <a:cs typeface="Times New Roman" pitchFamily="18" charset="0"/>
              </a:rPr>
              <a:t>Хорошо резвиться на лугу весной!</a:t>
            </a:r>
            <a:endParaRPr lang="ru-RU" sz="2400" b="1" dirty="0">
              <a:solidFill>
                <a:srgbClr val="0B326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qwp.ru/wallpapers/animal/hedgehogs/1024/big/08c.jpg"/>
          <p:cNvPicPr>
            <a:picLocks noChangeAspect="1" noChangeArrowheads="1"/>
          </p:cNvPicPr>
          <p:nvPr/>
        </p:nvPicPr>
        <p:blipFill>
          <a:blip r:embed="rId2" cstate="print"/>
          <a:srcRect l="1654" t="2206" r="2401" b="2953"/>
          <a:stretch>
            <a:fillRect/>
          </a:stretch>
        </p:blipFill>
        <p:spPr bwMode="auto">
          <a:xfrm>
            <a:off x="2339752" y="1340768"/>
            <a:ext cx="417646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9672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260648"/>
            <a:ext cx="16274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24744"/>
            <a:ext cx="4248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Будит лес, поля и горы,  </a:t>
            </a:r>
          </a:p>
          <a:p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все полянки и сады.  </a:t>
            </a:r>
          </a:p>
          <a:p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Он во все стучится норы,  </a:t>
            </a:r>
          </a:p>
          <a:p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напевает у воды.  </a:t>
            </a:r>
          </a:p>
          <a:p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«Просыпайтесь! Просыпайтесь!</a:t>
            </a:r>
          </a:p>
          <a:p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Пойте, смейтесь, улыбайтесь!»  </a:t>
            </a:r>
          </a:p>
          <a:p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Далеко слышна свирель.  </a:t>
            </a:r>
          </a:p>
          <a:p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Это будит всех...</a:t>
            </a:r>
          </a:p>
          <a:p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(Апрель)</a:t>
            </a:r>
            <a:endParaRPr lang="ru-RU" sz="2000" b="1" dirty="0">
              <a:solidFill>
                <a:srgbClr val="0C346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148064" y="1052736"/>
            <a:ext cx="3528392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C346E"/>
                </a:solidFill>
                <a:effectLst/>
                <a:latin typeface="Times New Roman" pitchFamily="18" charset="0"/>
                <a:cs typeface="Times New Roman" pitchFamily="18" charset="0"/>
              </a:rPr>
              <a:t>Яростно река ревёт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C346E"/>
                </a:solidFill>
                <a:effectLst/>
                <a:latin typeface="Times New Roman" pitchFamily="18" charset="0"/>
                <a:cs typeface="Times New Roman" pitchFamily="18" charset="0"/>
              </a:rPr>
              <a:t>И разламывает лёд.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C346E"/>
                </a:solidFill>
                <a:effectLst/>
                <a:latin typeface="Times New Roman" pitchFamily="18" charset="0"/>
                <a:cs typeface="Times New Roman" pitchFamily="18" charset="0"/>
              </a:rPr>
              <a:t>В домик свой скворец вернулся,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C346E"/>
                </a:solidFill>
                <a:effectLst/>
                <a:latin typeface="Times New Roman" pitchFamily="18" charset="0"/>
                <a:cs typeface="Times New Roman" pitchFamily="18" charset="0"/>
              </a:rPr>
              <a:t>А в лесу медведь проснулся.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C346E"/>
                </a:solidFill>
                <a:effectLst/>
                <a:latin typeface="Times New Roman" pitchFamily="18" charset="0"/>
                <a:cs typeface="Times New Roman" pitchFamily="18" charset="0"/>
              </a:rPr>
              <a:t>В небе жаворонка трель.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C346E"/>
                </a:solidFill>
                <a:effectLst/>
                <a:latin typeface="Times New Roman" pitchFamily="18" charset="0"/>
                <a:cs typeface="Times New Roman" pitchFamily="18" charset="0"/>
              </a:rPr>
              <a:t>Кто же к нам пришёл?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C346E"/>
                </a:solidFill>
                <a:effectLst/>
                <a:latin typeface="Times New Roman" pitchFamily="18" charset="0"/>
                <a:cs typeface="Times New Roman" pitchFamily="18" charset="0"/>
              </a:rPr>
              <a:t> (Апрель)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C346E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C346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000000"/>
              </a:solidFill>
              <a:latin typeface="Arial Unicode MS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Unicode MS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414908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Мишка вылез из берлоги,</a:t>
            </a:r>
            <a:b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Грязь и лужи на дороге,</a:t>
            </a:r>
            <a:b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В небе жаворонка трель -</a:t>
            </a:r>
            <a:b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В гости к нам пришёл ...</a:t>
            </a:r>
          </a:p>
          <a:p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(Апрель)</a:t>
            </a:r>
            <a:endParaRPr lang="ru-RU" sz="2000" b="1" dirty="0">
              <a:solidFill>
                <a:srgbClr val="0C346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9672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645024"/>
            <a:ext cx="12985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B326B"/>
                </a:solidFill>
                <a:latin typeface="Times New Roman" pitchFamily="18" charset="0"/>
                <a:cs typeface="Times New Roman" pitchFamily="18" charset="0"/>
              </a:rPr>
              <a:t>Черемуха</a:t>
            </a:r>
            <a:endParaRPr lang="ru-RU" sz="2000" b="1" dirty="0">
              <a:solidFill>
                <a:srgbClr val="0B326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0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B326B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7110" name="Picture 6" descr="http://900igr.net/datas/eda/JAgody-3.files/0010-010-CHeremukha.jpg"/>
          <p:cNvPicPr>
            <a:picLocks noChangeAspect="1" noChangeArrowheads="1"/>
          </p:cNvPicPr>
          <p:nvPr/>
        </p:nvPicPr>
        <p:blipFill>
          <a:blip r:embed="rId3" cstate="print"/>
          <a:srcRect l="3150" t="8400" r="4451" b="3401"/>
          <a:stretch>
            <a:fillRect/>
          </a:stretch>
        </p:blipFill>
        <p:spPr bwMode="auto">
          <a:xfrm>
            <a:off x="683568" y="1772816"/>
            <a:ext cx="2793453" cy="1999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6" descr="http://savepic.ru/26539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700808"/>
            <a:ext cx="3227346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5580112" y="3933056"/>
            <a:ext cx="10583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B326B"/>
                </a:solidFill>
                <a:latin typeface="Times New Roman" pitchFamily="18" charset="0"/>
                <a:cs typeface="Times New Roman" pitchFamily="18" charset="0"/>
              </a:rPr>
              <a:t>Сирень</a:t>
            </a:r>
            <a:endParaRPr lang="ru-RU" sz="2000" b="1" dirty="0">
              <a:solidFill>
                <a:srgbClr val="0B326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 descr="http://druidgor.narod.ru/travnik/img_trav/bereza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4005064"/>
            <a:ext cx="2592288" cy="2094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2843808" y="6021288"/>
            <a:ext cx="9557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B326B"/>
                </a:solidFill>
                <a:latin typeface="Times New Roman" pitchFamily="18" charset="0"/>
                <a:cs typeface="Times New Roman" pitchFamily="18" charset="0"/>
              </a:rPr>
              <a:t>Береза</a:t>
            </a:r>
            <a:endParaRPr lang="ru-RU" sz="2000" b="1" dirty="0">
              <a:solidFill>
                <a:srgbClr val="0B326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3635375" y="93663"/>
            <a:ext cx="1681871" cy="830997"/>
          </a:xfrm>
          <a:prstGeom prst="rect">
            <a:avLst/>
          </a:prstGeom>
          <a:noFill/>
          <a:ln w="28575">
            <a:noFill/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00FF"/>
                </a:solidFill>
              </a:rPr>
              <a:t>МАЙ</a:t>
            </a:r>
            <a:endParaRPr lang="ru-RU" sz="4800" b="1" dirty="0">
              <a:solidFill>
                <a:srgbClr val="0000FF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1520" y="908720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B326B"/>
                </a:solidFill>
                <a:latin typeface="Times New Roman" pitchFamily="18" charset="0"/>
                <a:cs typeface="Times New Roman" pitchFamily="18" charset="0"/>
              </a:rPr>
              <a:t>Месяц зелени и цветов. Самый красивый и самый теплый весенний месяц. Его называют травень,  цветень.</a:t>
            </a:r>
            <a:endParaRPr lang="ru-RU" sz="2400" b="1" dirty="0">
              <a:solidFill>
                <a:srgbClr val="0B326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Управляющая кнопка: назад 13">
            <a:hlinkClick r:id="" action="ppaction://hlinkshowjump?jump=previousslide" highlightClick="1"/>
          </p:cNvPr>
          <p:cNvSpPr/>
          <p:nvPr/>
        </p:nvSpPr>
        <p:spPr>
          <a:xfrm>
            <a:off x="3635896" y="6381328"/>
            <a:ext cx="288032" cy="21602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 spd="med" advClick="0" advTm="107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B326B"/>
                </a:solidFill>
                <a:latin typeface="Times New Roman" pitchFamily="18" charset="0"/>
                <a:cs typeface="Times New Roman" pitchFamily="18" charset="0"/>
              </a:rPr>
              <a:t>Называют май и песенник. Время это звонкое, певучее: что в полях куст, то щебет и свист. Как в лесах веточка- так песенка. </a:t>
            </a:r>
            <a:endParaRPr lang="ru-RU" sz="2400" b="1" dirty="0">
              <a:solidFill>
                <a:srgbClr val="0B326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солов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772816"/>
            <a:ext cx="2088232" cy="2297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491880" y="4221088"/>
            <a:ext cx="13575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0B326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Соловей</a:t>
            </a:r>
            <a:endParaRPr lang="ru-RU" sz="2400" b="1" dirty="0">
              <a:ln w="1905"/>
              <a:solidFill>
                <a:srgbClr val="0B326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дроз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2067555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4005064"/>
            <a:ext cx="9950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0B326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Дрозд</a:t>
            </a:r>
            <a:endParaRPr lang="ru-RU" sz="2400" b="1" dirty="0">
              <a:ln w="1905"/>
              <a:solidFill>
                <a:srgbClr val="0B326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60232" y="4149080"/>
            <a:ext cx="120443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0B326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Иволга</a:t>
            </a:r>
            <a:endParaRPr lang="ru-RU" sz="2400" b="1" dirty="0">
              <a:ln w="1905"/>
              <a:solidFill>
                <a:srgbClr val="0B326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4" name="Picture 12" descr="http://birds-altay.ru/wp-content/uploads/2010/06/28-350x2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204864"/>
            <a:ext cx="2520280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2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Пчелы, бабочки , муравьи и жучки просыпаются от зимней спячки.</a:t>
            </a:r>
            <a:endParaRPr lang="ru-RU" sz="2400" b="1" dirty="0">
              <a:solidFill>
                <a:srgbClr val="0C346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katyaburg.ru/sites/default/files/pictures/zabavnie_jivotnie/pchela_foto_kartinki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03757">
            <a:off x="282252" y="1228416"/>
            <a:ext cx="2189056" cy="164285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 rot="20649655">
            <a:off x="1296883" y="2898069"/>
            <a:ext cx="9140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B326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Пчела</a:t>
            </a:r>
            <a:endParaRPr lang="ru-RU" sz="2000" b="1" dirty="0">
              <a:ln w="1905"/>
              <a:solidFill>
                <a:srgbClr val="0B326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8" descr="http://infofishing.ru/uploads/posts/2011-01/1295423210_muravey.jpg"/>
          <p:cNvPicPr>
            <a:picLocks noChangeAspect="1" noChangeArrowheads="1"/>
          </p:cNvPicPr>
          <p:nvPr/>
        </p:nvPicPr>
        <p:blipFill>
          <a:blip r:embed="rId3" cstate="print"/>
          <a:srcRect l="2542" t="6843" r="845" b="7620"/>
          <a:stretch>
            <a:fillRect/>
          </a:stretch>
        </p:blipFill>
        <p:spPr bwMode="auto">
          <a:xfrm>
            <a:off x="3419872" y="908720"/>
            <a:ext cx="2224242" cy="146331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596556" y="2420888"/>
            <a:ext cx="122161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B326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Муравей</a:t>
            </a:r>
            <a:endParaRPr lang="ru-RU" sz="2000" b="1" dirty="0">
              <a:ln w="1905"/>
              <a:solidFill>
                <a:srgbClr val="0B326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8" name="Picture 10" descr="http://romantic-online.com/uploads/users_images/1/106/4888777782b62.jpg"/>
          <p:cNvPicPr>
            <a:picLocks noChangeAspect="1" noChangeArrowheads="1"/>
          </p:cNvPicPr>
          <p:nvPr/>
        </p:nvPicPr>
        <p:blipFill>
          <a:blip r:embed="rId4" cstate="print"/>
          <a:srcRect r="2273" b="6061"/>
          <a:stretch>
            <a:fillRect/>
          </a:stretch>
        </p:blipFill>
        <p:spPr bwMode="auto">
          <a:xfrm rot="612151">
            <a:off x="6420425" y="1302838"/>
            <a:ext cx="2149219" cy="1549437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 rot="596720">
            <a:off x="6614170" y="2876824"/>
            <a:ext cx="11453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B326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Бабочка</a:t>
            </a:r>
            <a:endParaRPr lang="ru-RU" sz="2000" b="1" dirty="0">
              <a:ln w="1905"/>
              <a:solidFill>
                <a:srgbClr val="0B326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5" descr="насек_0003"/>
          <p:cNvPicPr>
            <a:picLocks noChangeAspect="1" noChangeArrowheads="1"/>
          </p:cNvPicPr>
          <p:nvPr/>
        </p:nvPicPr>
        <p:blipFill>
          <a:blip r:embed="rId5" cstate="print">
            <a:lum contrast="6000"/>
          </a:blip>
          <a:srcRect t="53307" r="1327" b="7232"/>
          <a:stretch>
            <a:fillRect/>
          </a:stretch>
        </p:blipFill>
        <p:spPr bwMode="auto">
          <a:xfrm rot="21103893">
            <a:off x="1875938" y="3627030"/>
            <a:ext cx="1871205" cy="1640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 rot="21061592">
            <a:off x="1999167" y="5238471"/>
            <a:ext cx="194867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B326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Божья коровка</a:t>
            </a:r>
            <a:endParaRPr lang="ru-RU" sz="2000" b="1" dirty="0">
              <a:ln w="1905"/>
              <a:solidFill>
                <a:srgbClr val="0B326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6" descr="насек_0001"/>
          <p:cNvPicPr>
            <a:picLocks noChangeAspect="1" noChangeArrowheads="1"/>
          </p:cNvPicPr>
          <p:nvPr/>
        </p:nvPicPr>
        <p:blipFill>
          <a:blip r:embed="rId6" cstate="print">
            <a:lum contrast="6000"/>
          </a:blip>
          <a:srcRect t="53307" r="2516" b="6540"/>
          <a:stretch>
            <a:fillRect/>
          </a:stretch>
        </p:blipFill>
        <p:spPr bwMode="auto">
          <a:xfrm rot="590930">
            <a:off x="5467088" y="3548525"/>
            <a:ext cx="1822632" cy="1601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Прямоугольник 19"/>
          <p:cNvSpPr/>
          <p:nvPr/>
        </p:nvSpPr>
        <p:spPr>
          <a:xfrm rot="530996">
            <a:off x="4950004" y="5176384"/>
            <a:ext cx="215265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B326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Паук</a:t>
            </a:r>
            <a:endParaRPr lang="ru-RU" sz="2000" b="1" dirty="0">
              <a:ln w="1905"/>
              <a:solidFill>
                <a:srgbClr val="0B326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01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6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64704"/>
            <a:ext cx="37444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В лапотках бежит малыш, </a:t>
            </a:r>
            <a:b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ты шаги его услышь. </a:t>
            </a:r>
            <a:b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Он бежит, и все цветет, </a:t>
            </a:r>
            <a:b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он смеется – все поет. </a:t>
            </a:r>
            <a:b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Спрятал счастье в лепестках </a:t>
            </a:r>
            <a:b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у сирени на кустах.. </a:t>
            </a:r>
            <a:b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«Ландыш мой, благоухай!» - </a:t>
            </a:r>
            <a:b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повелел веселый ........ </a:t>
            </a:r>
          </a:p>
          <a:p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(Май)</a:t>
            </a:r>
            <a:endParaRPr lang="ru-RU" sz="2000" b="1" dirty="0">
              <a:solidFill>
                <a:srgbClr val="0C346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508104" y="620688"/>
            <a:ext cx="313457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C346E"/>
                </a:solidFill>
                <a:effectLst/>
                <a:latin typeface="Times New Roman" pitchFamily="18" charset="0"/>
                <a:cs typeface="Times New Roman" pitchFamily="18" charset="0"/>
              </a:rPr>
              <a:t>Зеленеет даль полей,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C346E"/>
                </a:solidFill>
                <a:effectLst/>
                <a:latin typeface="Times New Roman" pitchFamily="18" charset="0"/>
                <a:cs typeface="Times New Roman" pitchFamily="18" charset="0"/>
              </a:rPr>
              <a:t>Запевает соловей.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C346E"/>
                </a:solidFill>
                <a:effectLst/>
                <a:latin typeface="Times New Roman" pitchFamily="18" charset="0"/>
                <a:cs typeface="Times New Roman" pitchFamily="18" charset="0"/>
              </a:rPr>
              <a:t>В белый цвет оделся сад,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C346E"/>
                </a:solidFill>
                <a:effectLst/>
                <a:latin typeface="Times New Roman" pitchFamily="18" charset="0"/>
                <a:cs typeface="Times New Roman" pitchFamily="18" charset="0"/>
              </a:rPr>
              <a:t>Пчёлы первые летят.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C346E"/>
                </a:solidFill>
                <a:effectLst/>
                <a:latin typeface="Times New Roman" pitchFamily="18" charset="0"/>
                <a:cs typeface="Times New Roman" pitchFamily="18" charset="0"/>
              </a:rPr>
              <a:t>Гром грохочет.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C346E"/>
                </a:solidFill>
                <a:effectLst/>
                <a:latin typeface="Times New Roman" pitchFamily="18" charset="0"/>
                <a:cs typeface="Times New Roman" pitchFamily="18" charset="0"/>
              </a:rPr>
              <a:t>Угадай,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C346E"/>
                </a:solidFill>
                <a:effectLst/>
                <a:latin typeface="Times New Roman" pitchFamily="18" charset="0"/>
                <a:cs typeface="Times New Roman" pitchFamily="18" charset="0"/>
              </a:rPr>
              <a:t>Что за месяц это?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C346E"/>
                </a:solidFill>
                <a:effectLst/>
                <a:latin typeface="Times New Roman" pitchFamily="18" charset="0"/>
                <a:cs typeface="Times New Roman" pitchFamily="18" charset="0"/>
              </a:rPr>
              <a:t>(Май)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0C346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188640"/>
            <a:ext cx="1704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ЗАГАДКИ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3933056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Сад примерил белый цвет,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Соловей поет сонет,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В зелень наш оделся край –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Нас теплом встречает ...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(Май) </a:t>
            </a:r>
          </a:p>
        </p:txBody>
      </p:sp>
    </p:spTree>
  </p:cSld>
  <p:clrMapOvr>
    <a:masterClrMapping/>
  </p:clrMapOvr>
  <p:transition spd="med" advClick="0" advTm="14578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836712"/>
            <a:ext cx="30963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50571"/>
                </a:solidFill>
                <a:latin typeface="Times New Roman" pitchFamily="18" charset="0"/>
                <a:cs typeface="Times New Roman" pitchFamily="18" charset="0"/>
              </a:rPr>
              <a:t>Тает снежок,</a:t>
            </a:r>
          </a:p>
          <a:p>
            <a:r>
              <a:rPr lang="ru-RU" sz="2400" b="1" dirty="0" smtClean="0">
                <a:solidFill>
                  <a:srgbClr val="050571"/>
                </a:solidFill>
                <a:latin typeface="Times New Roman" pitchFamily="18" charset="0"/>
                <a:cs typeface="Times New Roman" pitchFamily="18" charset="0"/>
              </a:rPr>
              <a:t>Ожил лужок,</a:t>
            </a:r>
          </a:p>
          <a:p>
            <a:r>
              <a:rPr lang="ru-RU" sz="2400" b="1" dirty="0" smtClean="0">
                <a:solidFill>
                  <a:srgbClr val="050571"/>
                </a:solidFill>
                <a:latin typeface="Times New Roman" pitchFamily="18" charset="0"/>
                <a:cs typeface="Times New Roman" pitchFamily="18" charset="0"/>
              </a:rPr>
              <a:t>День прибывает,</a:t>
            </a:r>
          </a:p>
          <a:p>
            <a:r>
              <a:rPr lang="ru-RU" sz="2400" b="1" dirty="0" smtClean="0">
                <a:solidFill>
                  <a:srgbClr val="050571"/>
                </a:solidFill>
                <a:latin typeface="Times New Roman" pitchFamily="18" charset="0"/>
                <a:cs typeface="Times New Roman" pitchFamily="18" charset="0"/>
              </a:rPr>
              <a:t>Когда это бывает?</a:t>
            </a:r>
            <a:endParaRPr lang="ru-RU" sz="2400" b="1" dirty="0">
              <a:solidFill>
                <a:srgbClr val="05057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2852936"/>
            <a:ext cx="1547411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2700">
                  <a:solidFill>
                    <a:srgbClr val="00602B"/>
                  </a:solidFill>
                  <a:prstDash val="solid"/>
                </a:ln>
                <a:solidFill>
                  <a:srgbClr val="CC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Весной</a:t>
            </a:r>
            <a:endParaRPr lang="ru-RU" sz="3200" b="1" dirty="0">
              <a:ln w="12700">
                <a:solidFill>
                  <a:srgbClr val="00602B"/>
                </a:solidFill>
                <a:prstDash val="solid"/>
              </a:ln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60" name="Picture 4" descr="http://images-5.moifoto.ru/big/1/810/3679503nqu.jpg?1368345567"/>
          <p:cNvPicPr>
            <a:picLocks noChangeAspect="1" noChangeArrowheads="1"/>
          </p:cNvPicPr>
          <p:nvPr/>
        </p:nvPicPr>
        <p:blipFill>
          <a:blip r:embed="rId3" cstate="print"/>
          <a:srcRect r="-118" b="9281"/>
          <a:stretch>
            <a:fillRect/>
          </a:stretch>
        </p:blipFill>
        <p:spPr bwMode="auto">
          <a:xfrm>
            <a:off x="2990006" y="1052736"/>
            <a:ext cx="5987574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62" name="Picture 6" descr="C:\Documents and Settings\User\Мои документы\Мои рисунки\vesna_vesennie_peyzagi_foto_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3861048"/>
            <a:ext cx="1403648" cy="1052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72" name="Picture 16" descr="http://img-fotki.yandex.ru/get/6/irina-primorsk.0/0_6464_414c2fb6_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717032"/>
            <a:ext cx="1440160" cy="1077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med" advClick="0" advTm="75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3573"/>
          <p:cNvPicPr>
            <a:picLocks noChangeAspect="1" noChangeArrowheads="1"/>
          </p:cNvPicPr>
          <p:nvPr/>
        </p:nvPicPr>
        <p:blipFill>
          <a:blip r:embed="rId3" cstate="print"/>
          <a:srcRect l="15269" t="10583" r="14789"/>
          <a:stretch>
            <a:fillRect/>
          </a:stretch>
        </p:blipFill>
        <p:spPr bwMode="auto">
          <a:xfrm>
            <a:off x="5292080" y="404664"/>
            <a:ext cx="3324349" cy="50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67544" y="1124744"/>
            <a:ext cx="4572000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Если снег повсюду тает,</a:t>
            </a:r>
            <a:br>
              <a:rPr lang="ru-RU" sz="24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День становится длинней,</a:t>
            </a:r>
            <a:br>
              <a:rPr lang="ru-RU" sz="24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Если все зазеленело</a:t>
            </a:r>
            <a:br>
              <a:rPr lang="ru-RU" sz="24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И в полях звенит ручей,</a:t>
            </a:r>
            <a:br>
              <a:rPr lang="ru-RU" sz="24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Если стал теплее ветер,</a:t>
            </a:r>
            <a:br>
              <a:rPr lang="ru-RU" sz="24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Если птицам не до сна,</a:t>
            </a:r>
            <a:br>
              <a:rPr lang="ru-RU" sz="24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Если солнце ярче светит,</a:t>
            </a:r>
            <a:br>
              <a:rPr lang="ru-RU" sz="24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Значит, к нам пришла </a:t>
            </a: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C346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20996" y="4581128"/>
            <a:ext cx="14374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Весна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124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188640"/>
            <a:ext cx="30974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ЗАГАДКИ О ВЕСНЕ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068960"/>
            <a:ext cx="30963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Рыхлый снег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На солнце тает,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Ветерок в ветвях играет,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Звонче птичьи голоса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Значит, к нам пришла ...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(Весна)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1052736"/>
            <a:ext cx="30243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Я раскрываю почки,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В зелёные листочки.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Деревья одеваю,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Посевы поливаю,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Движения полна,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Зовут меня ...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(Весна) 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51520" y="1052736"/>
            <a:ext cx="407945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C346E"/>
                </a:solidFill>
                <a:effectLst/>
                <a:latin typeface="Times New Roman" pitchFamily="18" charset="0"/>
                <a:cs typeface="Times New Roman" pitchFamily="18" charset="0"/>
              </a:rPr>
              <a:t>Снег чернеет на полянке,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C346E"/>
                </a:solidFill>
                <a:effectLst/>
                <a:latin typeface="Times New Roman" pitchFamily="18" charset="0"/>
                <a:cs typeface="Times New Roman" pitchFamily="18" charset="0"/>
              </a:rPr>
              <a:t>С каждым днем теплей погода.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C346E"/>
                </a:solidFill>
                <a:effectLst/>
                <a:latin typeface="Times New Roman" pitchFamily="18" charset="0"/>
                <a:cs typeface="Times New Roman" pitchFamily="18" charset="0"/>
              </a:rPr>
              <a:t>Время класть в кладовку санки.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C346E"/>
                </a:solidFill>
                <a:effectLst/>
                <a:latin typeface="Times New Roman" pitchFamily="18" charset="0"/>
                <a:cs typeface="Times New Roman" pitchFamily="18" charset="0"/>
              </a:rPr>
              <a:t>Это, что за время года.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C346E"/>
                </a:solidFill>
                <a:effectLst/>
                <a:latin typeface="Times New Roman" pitchFamily="18" charset="0"/>
                <a:cs typeface="Times New Roman" pitchFamily="18" charset="0"/>
              </a:rPr>
              <a:t>(Весна) </a:t>
            </a:r>
          </a:p>
        </p:txBody>
      </p:sp>
    </p:spTree>
  </p:cSld>
  <p:clrMapOvr>
    <a:masterClrMapping/>
  </p:clrMapOvr>
  <p:transition spd="med" advClick="0" advTm="15468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116632"/>
            <a:ext cx="2232150" cy="923330"/>
          </a:xfrm>
          <a:prstGeom prst="rect">
            <a:avLst/>
          </a:prstGeom>
          <a:noFill/>
          <a:ln w="28575">
            <a:noFill/>
            <a:prstDash val="sysDot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accent2"/>
                  </a:solidFill>
                  <a:prstDash val="solid"/>
                </a:ln>
                <a:solidFill>
                  <a:srgbClr val="006DF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МАРТ</a:t>
            </a:r>
            <a:endParaRPr lang="ru-RU" sz="5400" b="1" dirty="0">
              <a:ln w="19050">
                <a:solidFill>
                  <a:schemeClr val="accent2"/>
                </a:solidFill>
                <a:prstDash val="solid"/>
              </a:ln>
              <a:solidFill>
                <a:srgbClr val="006DF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980728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Март- открывает весну. </a:t>
            </a:r>
            <a:endParaRPr lang="en-US" sz="2400" b="1" dirty="0" smtClean="0">
              <a:solidFill>
                <a:srgbClr val="0C346E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Весеннее теплое солнце побеждает холод и стужу. </a:t>
            </a:r>
            <a:endParaRPr lang="en-US" sz="2400" b="1" dirty="0" smtClean="0">
              <a:solidFill>
                <a:srgbClr val="0C346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0C346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628800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Мартовская капель звонко отсчитывает первые минуты, часы весны, поэтому его называют капельником и еще март называют зимобором, потому что в марте зима с весной борется.</a:t>
            </a:r>
            <a:endParaRPr lang="ru-RU" sz="2400" b="1" dirty="0"/>
          </a:p>
        </p:txBody>
      </p:sp>
      <p:pic>
        <p:nvPicPr>
          <p:cNvPr id="13" name="Рисунок 12" descr="http://detochki-doma.ru/wp-content/uploads/2012/05/mart-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140968"/>
            <a:ext cx="4320480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7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20688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марте появляются первые проталины, отсюда и  другое название – протальник.</a:t>
            </a:r>
            <a:endParaRPr lang="ru-RU" sz="2400" dirty="0"/>
          </a:p>
        </p:txBody>
      </p:sp>
      <p:pic>
        <p:nvPicPr>
          <p:cNvPr id="1026" name="Picture 2" descr="http://go1.imgsmail.ru/imgpreview?key=http%3A//zhurnal.lib.ru/img/c/chuksin%5Fn%5Fj/thaw%5Fholes/thh%5F22.jpg&amp;mb=imgdb_preview_3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916832"/>
            <a:ext cx="418805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37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В марте прилетают грачи . Ходят они не спеша по проталинкам, ищут оттаявших жучков и червяков, гнезда строят.</a:t>
            </a:r>
          </a:p>
        </p:txBody>
      </p:sp>
      <p:pic>
        <p:nvPicPr>
          <p:cNvPr id="3" name="Picture 2" descr="http://5klass.net/datas/okruzhajuschij-mir/Vesna-leto-osen-zima/0004-004-Vesna.jpg"/>
          <p:cNvPicPr>
            <a:picLocks noChangeAspect="1" noChangeArrowheads="1"/>
          </p:cNvPicPr>
          <p:nvPr/>
        </p:nvPicPr>
        <p:blipFill>
          <a:blip r:embed="rId2" cstate="print"/>
          <a:srcRect l="44488" t="16400" r="16925" b="44750"/>
          <a:stretch>
            <a:fillRect/>
          </a:stretch>
        </p:blipFill>
        <p:spPr bwMode="auto">
          <a:xfrm>
            <a:off x="2195736" y="2060848"/>
            <a:ext cx="4464496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0172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260648"/>
            <a:ext cx="16274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24744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Ручейки бегут быстрее,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Светит солнышко теплее.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Воробей погоде рад –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Заглянул к нам месяц ...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(Март)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112474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Дует тёплый южный ветер,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Солнышко всё ярче светит.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Снег худеет, мякнет, тает,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Грач горластый прилетает.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Что за месяц? Кто узнает?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(Март)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3212976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В этот месяц таит всё,</a:t>
            </a:r>
            <a:b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В этот месяц снег идёт,</a:t>
            </a:r>
            <a:b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В этот месяц все теплей,</a:t>
            </a:r>
            <a:b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В этот месяц женский день.</a:t>
            </a:r>
          </a:p>
          <a:p>
            <a:r>
              <a:rPr lang="ru-RU" sz="20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(Март)</a:t>
            </a:r>
            <a:endParaRPr lang="ru-RU" sz="2000" b="1" dirty="0">
              <a:solidFill>
                <a:srgbClr val="0C346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462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260648"/>
            <a:ext cx="2088232" cy="646331"/>
          </a:xfrm>
          <a:prstGeom prst="rect">
            <a:avLst/>
          </a:prstGeom>
          <a:noFill/>
          <a:ln w="19050">
            <a:noFill/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АПРЕЛЬ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80728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E3E8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E3E8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908720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B326B"/>
                </a:solidFill>
                <a:latin typeface="Times New Roman" pitchFamily="18" charset="0"/>
                <a:cs typeface="Times New Roman" pitchFamily="18" charset="0"/>
              </a:rPr>
              <a:t>Апрель — середина весны. </a:t>
            </a:r>
            <a:endParaRPr lang="ru-RU" sz="2400" b="1" dirty="0">
              <a:solidFill>
                <a:srgbClr val="0B326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196752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B326B"/>
                </a:solidFill>
                <a:latin typeface="Times New Roman" pitchFamily="18" charset="0"/>
                <a:cs typeface="Times New Roman" pitchFamily="18" charset="0"/>
              </a:rPr>
              <a:t>В народе этот месяц называют «ледоломом» и «снегосгоном» — апрель лед ломает и снег отовсюду гонит.</a:t>
            </a:r>
            <a:endParaRPr lang="ru-RU" sz="2400" b="1" dirty="0">
              <a:solidFill>
                <a:srgbClr val="0B326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" descr="C:\Documents and Settings\User\Мои документы\Мои рисунки\vesna_vesennie_peyzagi_foto_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996952"/>
            <a:ext cx="3240360" cy="2265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23528" y="1916832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C346E"/>
                </a:solidFill>
                <a:latin typeface="Times New Roman" pitchFamily="18" charset="0"/>
                <a:cs typeface="Times New Roman" pitchFamily="18" charset="0"/>
              </a:rPr>
              <a:t>Повсюду тает снег, бегут бурные звонкие ручьи. </a:t>
            </a:r>
            <a:endParaRPr lang="ru-RU" sz="2400" dirty="0"/>
          </a:p>
        </p:txBody>
      </p:sp>
      <p:pic>
        <p:nvPicPr>
          <p:cNvPr id="16" name="Picture 10" descr="http://razvivaika-neskuchaika.ru/wp-content/uploads/2012/09/Ledohod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7998" y="2924944"/>
            <a:ext cx="307234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179512" y="5589240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B326B"/>
                </a:solidFill>
                <a:latin typeface="Times New Roman" pitchFamily="18" charset="0"/>
                <a:cs typeface="Times New Roman" pitchFamily="18" charset="0"/>
              </a:rPr>
              <a:t>Льдины плывут по реке, с треском ломаются, а талая вода заливает луга и низины. Начинается половодье.</a:t>
            </a:r>
            <a:endParaRPr lang="ru-RU" sz="2400" dirty="0" smtClean="0"/>
          </a:p>
        </p:txBody>
      </p:sp>
    </p:spTree>
    <p:custDataLst>
      <p:tags r:id="rId1"/>
    </p:custDataLst>
  </p:cSld>
  <p:clrMapOvr>
    <a:masterClrMapping/>
  </p:clrMapOvr>
  <p:transition spd="med" advClick="0" advTm="125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5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4|1.3|1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2722</TotalTime>
  <Words>629</Words>
  <Application>Microsoft Office PowerPoint</Application>
  <PresentationFormat>Экран (4:3)</PresentationFormat>
  <Paragraphs>118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Шлезингер</dc:creator>
  <cp:lastModifiedBy>1</cp:lastModifiedBy>
  <cp:revision>317</cp:revision>
  <dcterms:created xsi:type="dcterms:W3CDTF">2013-04-23T04:14:03Z</dcterms:created>
  <dcterms:modified xsi:type="dcterms:W3CDTF">2020-04-26T16:48:03Z</dcterms:modified>
</cp:coreProperties>
</file>